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5"/>
  </p:notesMasterIdLst>
  <p:handoutMasterIdLst>
    <p:handoutMasterId r:id="rId46"/>
  </p:handoutMasterIdLst>
  <p:sldIdLst>
    <p:sldId id="259" r:id="rId2"/>
    <p:sldId id="304" r:id="rId3"/>
    <p:sldId id="281" r:id="rId4"/>
    <p:sldId id="308" r:id="rId5"/>
    <p:sldId id="279" r:id="rId6"/>
    <p:sldId id="269" r:id="rId7"/>
    <p:sldId id="282" r:id="rId8"/>
    <p:sldId id="311" r:id="rId9"/>
    <p:sldId id="284" r:id="rId10"/>
    <p:sldId id="287" r:id="rId11"/>
    <p:sldId id="303" r:id="rId12"/>
    <p:sldId id="313" r:id="rId13"/>
    <p:sldId id="318" r:id="rId14"/>
    <p:sldId id="288" r:id="rId15"/>
    <p:sldId id="319" r:id="rId16"/>
    <p:sldId id="323" r:id="rId17"/>
    <p:sldId id="320" r:id="rId18"/>
    <p:sldId id="321" r:id="rId19"/>
    <p:sldId id="322" r:id="rId20"/>
    <p:sldId id="324" r:id="rId21"/>
    <p:sldId id="325" r:id="rId22"/>
    <p:sldId id="326" r:id="rId23"/>
    <p:sldId id="328" r:id="rId24"/>
    <p:sldId id="327" r:id="rId25"/>
    <p:sldId id="329" r:id="rId26"/>
    <p:sldId id="330" r:id="rId27"/>
    <p:sldId id="331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7" r:id="rId39"/>
    <p:sldId id="343" r:id="rId40"/>
    <p:sldId id="345" r:id="rId41"/>
    <p:sldId id="344" r:id="rId42"/>
    <p:sldId id="346" r:id="rId43"/>
    <p:sldId id="30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ED2"/>
    <a:srgbClr val="D3E3DA"/>
    <a:srgbClr val="DDE0D2"/>
    <a:srgbClr val="2A4B7E"/>
    <a:srgbClr val="B2B2B2"/>
    <a:srgbClr val="FF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76" autoAdjust="0"/>
  </p:normalViewPr>
  <p:slideViewPr>
    <p:cSldViewPr>
      <p:cViewPr varScale="1">
        <p:scale>
          <a:sx n="79" d="100"/>
          <a:sy n="79" d="100"/>
        </p:scale>
        <p:origin x="-10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A8D58-C988-4704-BEC4-72263EE65081}" type="datetimeFigureOut">
              <a:rPr lang="en-US" smtClean="0"/>
              <a:t>9/10/13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7198D-8F54-474F-8270-A8E3D4D2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57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0F67-D0DC-3345-928E-65767AE04C31}" type="datetimeFigureOut">
              <a:rPr lang="en-US" smtClean="0"/>
              <a:t>9/10/13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A5EDE-1ED4-1947-9F19-2463F9B1A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1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B4163BCC-DBB2-AC4D-B220-AA076591E5E6}" type="slidenum">
              <a:rPr lang="en-US" sz="1200" b="0"/>
              <a:pPr/>
              <a:t>1</a:t>
            </a:fld>
            <a:endParaRPr lang="en-US" sz="1200" b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A5EDE-1ED4-1947-9F19-2463F9B1A5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5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12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14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43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3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F5DDCF-83D4-EB4F-B65F-DE35EF43AA6E}" type="slidenum">
              <a:rPr lang="en-US">
                <a:latin typeface="Times" charset="0"/>
              </a:rPr>
              <a:pPr/>
              <a:t>7</a:t>
            </a:fld>
            <a:endParaRPr lang="en-US">
              <a:latin typeface="Times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8373E02A-3F37-C148-AE27-D4F90CC2F3AF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25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9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10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553200"/>
            <a:ext cx="609600" cy="228600"/>
          </a:xfrm>
        </p:spPr>
        <p:txBody>
          <a:bodyPr anchor="ctr" anchorCtr="0"/>
          <a:lstStyle>
            <a:lvl1pPr>
              <a:defRPr sz="9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553200"/>
            <a:ext cx="609600" cy="228600"/>
          </a:xfrm>
        </p:spPr>
        <p:txBody>
          <a:bodyPr anchor="ctr" anchorCtr="0"/>
          <a:lstStyle>
            <a:lvl1pPr>
              <a:defRPr sz="9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8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Genev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0000"/>
                </a:solidFill>
                <a:ea typeface="+mn-ea"/>
                <a:cs typeface="Genev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71FB8B-423D-4FFC-8A39-B1676773F2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7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8229600" cy="38401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24600"/>
            <a:ext cx="9144000" cy="0"/>
          </a:xfrm>
          <a:prstGeom prst="line">
            <a:avLst/>
          </a:prstGeom>
          <a:ln w="19050">
            <a:solidFill>
              <a:srgbClr val="FF6B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477000"/>
            <a:ext cx="9144000" cy="0"/>
          </a:xfrm>
          <a:prstGeom prst="line">
            <a:avLst/>
          </a:prstGeom>
          <a:ln w="19050">
            <a:solidFill>
              <a:srgbClr val="2A4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rgbClr val="B2B2B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62940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A4B7E"/>
                </a:solidFill>
              </a:defRPr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64770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2A4B7E"/>
                </a:solidFill>
              </a:rPr>
              <a:t>© 2013 IMS Global Learning Consortium, Inc.  All Rights Reserved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81400" cy="10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5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A4B7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mwcon.org/sessions/51" TargetMode="External"/><Relationship Id="rId4" Type="http://schemas.openxmlformats.org/officeDocument/2006/relationships/hyperlink" Target="http://www.imsglobal.org/" TargetMode="External"/><Relationship Id="rId5" Type="http://schemas.openxmlformats.org/officeDocument/2006/relationships/hyperlink" Target="http://www.imsglobal.org/blog" TargetMode="External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sglobal.org/imsrevolution.html" TargetMode="External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meo.com/24699223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imsglobal.org/imsglobal2012annualReport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evelopers.imsglobal.org/catalo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71" y="1371600"/>
            <a:ext cx="3810000" cy="1143000"/>
          </a:xfr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 dirty="0">
                <a:solidFill>
                  <a:schemeClr val="tx1"/>
                </a:solidFill>
              </a:rPr>
              <a:t/>
            </a:r>
            <a:br>
              <a:rPr lang="en-US" b="1" i="1" dirty="0">
                <a:solidFill>
                  <a:schemeClr val="tx1"/>
                </a:solidFill>
              </a:rPr>
            </a:br>
            <a:r>
              <a:rPr lang="en-US" sz="3600" b="1" dirty="0">
                <a:hlinkClick r:id="rId3"/>
              </a:rPr>
              <a:t>Encouraging the Proliferation of Learning Apps Based on Open Standards</a:t>
            </a:r>
            <a:r>
              <a:rPr lang="en-US" sz="3600" b="1" i="1" dirty="0" smtClean="0">
                <a:solidFill>
                  <a:schemeClr val="tx1"/>
                </a:solidFill>
              </a:rPr>
              <a:t> </a:t>
            </a:r>
            <a:endParaRPr lang="en-US" sz="3600" b="1" i="1" u="sng" dirty="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3722968" cy="22098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85000"/>
              </a:lnSpc>
            </a:pP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Rob Abel, Ed.D.</a:t>
            </a:r>
          </a:p>
          <a:p>
            <a:pPr>
              <a:lnSpc>
                <a:spcPct val="85000"/>
              </a:lnSpc>
            </a:pP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Chief Executive Officer</a:t>
            </a:r>
          </a:p>
          <a:p>
            <a:pPr>
              <a:lnSpc>
                <a:spcPct val="85000"/>
              </a:lnSpc>
            </a:pP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r>
              <a:rPr lang="en-US" dirty="0" err="1" smtClean="0">
                <a:latin typeface="Trebuchet MS" charset="0"/>
                <a:ea typeface="ＭＳ Ｐゴシック" charset="0"/>
                <a:cs typeface="ＭＳ Ｐゴシック" charset="0"/>
              </a:rPr>
              <a:t>rabel@imsglobal.org</a:t>
            </a:r>
            <a:endParaRPr lang="en-US" dirty="0" smtClean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  <a:hlinkClick r:id="rId4"/>
              </a:rPr>
              <a:t>http</a:t>
            </a: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  <a:hlinkClick r:id="rId4"/>
              </a:rPr>
              <a:t>://www.imsglobal.org</a:t>
            </a: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  <a:hlinkClick r:id="rId4"/>
              </a:rPr>
              <a:t>/</a:t>
            </a:r>
            <a:endParaRPr lang="en-US" dirty="0" smtClean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</a:rPr>
              <a:t>follow: </a:t>
            </a: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@</a:t>
            </a:r>
            <a:r>
              <a:rPr lang="en-US" dirty="0" err="1" smtClean="0">
                <a:latin typeface="Trebuchet MS" charset="0"/>
                <a:ea typeface="ＭＳ Ｐゴシック" charset="0"/>
                <a:cs typeface="ＭＳ Ｐゴシック" charset="0"/>
              </a:rPr>
              <a:t>LearningImpact</a:t>
            </a:r>
            <a:endParaRPr lang="en-US" dirty="0" smtClean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</a:pP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Blog: </a:t>
            </a: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  <a:hlinkClick r:id="rId5"/>
              </a:rPr>
              <a:t>http://www.imsglobal.org/blog</a:t>
            </a:r>
            <a:r>
              <a:rPr lang="en-US" dirty="0">
                <a:latin typeface="Trebuchet MS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lnSpc>
                <a:spcPct val="85000"/>
              </a:lnSpc>
            </a:pPr>
            <a:endParaRPr lang="en-US" sz="1000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Microsoft PowerPointScreenSnapz0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49968"/>
            <a:ext cx="4800600" cy="63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10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956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  <a:cs typeface="Myriad Pro"/>
              </a:rPr>
              <a:t>“Moving from ‘Users’ to ‘Choosers’”</a:t>
            </a:r>
            <a:br>
              <a:rPr lang="en-US" dirty="0" smtClean="0">
                <a:solidFill>
                  <a:srgbClr val="000000"/>
                </a:solidFill>
                <a:cs typeface="Myriad Pro"/>
              </a:rPr>
            </a:br>
            <a:r>
              <a:rPr lang="en-US" dirty="0">
                <a:solidFill>
                  <a:srgbClr val="000000"/>
                </a:solidFill>
                <a:cs typeface="Myriad Pro"/>
              </a:rPr>
              <a:t/>
            </a:r>
            <a:br>
              <a:rPr lang="en-US" dirty="0">
                <a:solidFill>
                  <a:srgbClr val="000000"/>
                </a:solidFill>
                <a:cs typeface="Myriad Pro"/>
              </a:rPr>
            </a:br>
            <a:r>
              <a:rPr lang="en-US" sz="3600" dirty="0" smtClean="0">
                <a:solidFill>
                  <a:srgbClr val="000000"/>
                </a:solidFill>
                <a:cs typeface="Myriad Pro"/>
              </a:rPr>
              <a:t>-- Patrick </a:t>
            </a:r>
            <a:r>
              <a:rPr lang="en-US" sz="3600" dirty="0" err="1" smtClean="0">
                <a:solidFill>
                  <a:srgbClr val="000000"/>
                </a:solidFill>
                <a:cs typeface="Myriad Pro"/>
              </a:rPr>
              <a:t>Laughran</a:t>
            </a:r>
            <a:r>
              <a:rPr lang="en-US" sz="3600" dirty="0" smtClean="0">
                <a:solidFill>
                  <a:srgbClr val="000000"/>
                </a:solidFill>
                <a:cs typeface="Myriad Pro"/>
              </a:rPr>
              <a:t>, CIO Framingham State University</a:t>
            </a:r>
            <a:endParaRPr lang="en-US" sz="3600" dirty="0">
              <a:solidFill>
                <a:srgbClr val="000000"/>
              </a:solidFill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5772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DDE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93535" y="580293"/>
            <a:ext cx="4593265" cy="990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Geneva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Geneva" pitchFamily="48" charset="-128"/>
                <a:cs typeface="Genev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Geneva" pitchFamily="48" charset="-128"/>
                <a:cs typeface="Genev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Geneva" pitchFamily="48" charset="-128"/>
                <a:cs typeface="Genev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Geneva" pitchFamily="48" charset="-128"/>
                <a:cs typeface="Geneva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Grande" pitchFamily="48" charset="0"/>
                <a:ea typeface="Geneva" pitchFamily="48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Grande" pitchFamily="48" charset="0"/>
                <a:ea typeface="Geneva" pitchFamily="48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Grande" pitchFamily="48" charset="0"/>
                <a:ea typeface="Geneva" pitchFamily="48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Grande" pitchFamily="48" charset="0"/>
                <a:ea typeface="Geneva" pitchFamily="48" charset="-128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Student </a:t>
            </a:r>
          </a:p>
          <a:p>
            <a:r>
              <a:rPr lang="en-US" b="1" dirty="0" smtClean="0">
                <a:solidFill>
                  <a:prstClr val="white"/>
                </a:solidFill>
              </a:rPr>
              <a:t>Performance</a:t>
            </a:r>
            <a:endParaRPr lang="en-US" b="1" dirty="0">
              <a:solidFill>
                <a:prstClr val="white"/>
              </a:solidFill>
            </a:endParaRPr>
          </a:p>
        </p:txBody>
      </p:sp>
      <p:pic>
        <p:nvPicPr>
          <p:cNvPr id="2" name="Picture 1" descr="SafariScreenSnapz00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"/>
            <a:ext cx="701643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12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pic>
        <p:nvPicPr>
          <p:cNvPr id="2" name="Picture 1" descr="Microsoft PowerPointScreenSnapz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1"/>
            <a:ext cx="9220200" cy="69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/>
              <a:t>IMS Learning Analytics Initiative</a:t>
            </a:r>
            <a:endParaRPr lang="en-US" dirty="0"/>
          </a:p>
        </p:txBody>
      </p:sp>
      <p:pic>
        <p:nvPicPr>
          <p:cNvPr id="4" name="Picture 3" descr="AcrobatScreenSnapz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6019800" cy="45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14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pic>
        <p:nvPicPr>
          <p:cNvPr id="4" name="Picture 3" descr="AcrobatScreenSnapz00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28599"/>
            <a:ext cx="6934200" cy="62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48401" y="609600"/>
            <a:ext cx="2209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a typeface="ＭＳ Ｐゴシック" charset="0"/>
                <a:cs typeface="Myriad Pro"/>
              </a:rPr>
              <a:t>N</a:t>
            </a:r>
            <a:r>
              <a:rPr lang="en-US" b="1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ew </a:t>
            </a:r>
            <a:r>
              <a:rPr lang="en-US" b="1" dirty="0">
                <a:solidFill>
                  <a:srgbClr val="000000"/>
                </a:solidFill>
                <a:ea typeface="ＭＳ Ｐゴシック" charset="0"/>
                <a:cs typeface="Myriad Pro"/>
              </a:rPr>
              <a:t>IMS connected learning app </a:t>
            </a:r>
            <a:r>
              <a:rPr lang="en-US" b="1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community to be</a:t>
            </a:r>
          </a:p>
          <a:p>
            <a:r>
              <a:rPr lang="en-US" b="1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announced at EDUCAUSE 2013!!</a:t>
            </a:r>
          </a:p>
          <a:p>
            <a:endParaRPr lang="en-US" b="1" dirty="0">
              <a:solidFill>
                <a:srgbClr val="000000"/>
              </a:solidFill>
              <a:ea typeface="ＭＳ Ｐゴシック" charset="0"/>
              <a:cs typeface="Myriad Pro"/>
            </a:endParaRPr>
          </a:p>
          <a:p>
            <a:r>
              <a:rPr lang="en-US" b="1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Including the inaugural connected learning app challenge leading up to IMS Learning Impact 2014, May in New Orleans</a:t>
            </a:r>
            <a:endParaRPr lang="en-US" b="1" dirty="0"/>
          </a:p>
        </p:txBody>
      </p:sp>
      <p:pic>
        <p:nvPicPr>
          <p:cNvPr id="2" name="Picture 1" descr="AcrobatScreenSnapz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"/>
            <a:ext cx="5486400" cy="667546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6891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Big Picture of the Present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8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Core Constituency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has historically been solidly centered on the Campus Enterprise Learning Management System</a:t>
            </a:r>
          </a:p>
          <a:p>
            <a:pPr lvl="1"/>
            <a:r>
              <a:rPr lang="en-US" dirty="0" smtClean="0"/>
              <a:t>Content Packaging -&gt; Common Cartridge</a:t>
            </a:r>
          </a:p>
          <a:p>
            <a:pPr lvl="1"/>
            <a:r>
              <a:rPr lang="en-US" dirty="0" smtClean="0"/>
              <a:t>Enterprise - &gt;Learner Information Service</a:t>
            </a:r>
          </a:p>
          <a:p>
            <a:pPr lvl="1"/>
            <a:r>
              <a:rPr lang="en-US" dirty="0" smtClean="0"/>
              <a:t>QTI</a:t>
            </a:r>
          </a:p>
          <a:p>
            <a:pPr lvl="1"/>
            <a:r>
              <a:rPr lang="en-US" dirty="0" smtClean="0"/>
              <a:t>Learning Tools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362788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Rising Publisher 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Cartridge was based on “demands” from publishers for a universal content standard for import</a:t>
            </a:r>
          </a:p>
          <a:p>
            <a:r>
              <a:rPr lang="en-US" dirty="0" smtClean="0"/>
              <a:t>Interestingly becoming more of an LMS to LMS exchange format and enabler for Open Educational </a:t>
            </a:r>
            <a:r>
              <a:rPr lang="en-US" dirty="0" err="1" smtClean="0"/>
              <a:t>Resourses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7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Publishers and LTI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allowed the publishers to host content behind an authenticated link instead of sending around multi-gigabyte ZIP files</a:t>
            </a:r>
          </a:p>
          <a:p>
            <a:r>
              <a:rPr lang="en-US" dirty="0" smtClean="0"/>
              <a:t>Publishers did not need to worry about losing their high-value content if the ZIP file “escaped”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1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2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71600"/>
            <a:ext cx="7315200" cy="22860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0000"/>
                </a:solidFill>
                <a:cs typeface="Myriad Pro"/>
              </a:rPr>
              <a:t>IMS Revolution Chalk </a:t>
            </a:r>
            <a:r>
              <a:rPr lang="en-US" b="1" i="1" dirty="0">
                <a:solidFill>
                  <a:srgbClr val="000000"/>
                </a:solidFill>
                <a:cs typeface="Myriad Pro"/>
              </a:rPr>
              <a:t>Talk</a:t>
            </a:r>
            <a:br>
              <a:rPr lang="en-US" b="1" i="1" dirty="0">
                <a:solidFill>
                  <a:srgbClr val="000000"/>
                </a:solidFill>
                <a:cs typeface="Myriad Pro"/>
              </a:rPr>
            </a:br>
            <a:r>
              <a:rPr lang="en-US" b="1" i="1" dirty="0">
                <a:solidFill>
                  <a:srgbClr val="000000"/>
                </a:solidFill>
                <a:cs typeface="Myriad Pro"/>
                <a:hlinkClick r:id="rId3"/>
              </a:rPr>
              <a:t>http://www.imsglobal.org/</a:t>
            </a:r>
            <a:r>
              <a:rPr lang="en-US" b="1" i="1" dirty="0" smtClean="0">
                <a:solidFill>
                  <a:srgbClr val="000000"/>
                </a:solidFill>
                <a:cs typeface="Myriad Pro"/>
                <a:hlinkClick r:id="rId3"/>
              </a:rPr>
              <a:t>imsrevolution.html</a:t>
            </a:r>
            <a:r>
              <a:rPr lang="en-US" b="1" i="1" dirty="0" smtClean="0">
                <a:solidFill>
                  <a:srgbClr val="000000"/>
                </a:solidFill>
                <a:cs typeface="Myriad Pro"/>
              </a:rPr>
              <a:t> </a:t>
            </a:r>
            <a:r>
              <a:rPr lang="en-US" i="1" dirty="0">
                <a:solidFill>
                  <a:srgbClr val="000000"/>
                </a:solidFill>
                <a:cs typeface="Myriad Pro"/>
              </a:rPr>
              <a:t/>
            </a:r>
            <a:br>
              <a:rPr lang="en-US" i="1" dirty="0">
                <a:solidFill>
                  <a:srgbClr val="000000"/>
                </a:solidFill>
                <a:cs typeface="Myriad Pro"/>
              </a:rPr>
            </a:br>
            <a:endParaRPr lang="en-US" i="1" dirty="0">
              <a:solidFill>
                <a:srgbClr val="000000"/>
              </a:solidFill>
              <a:cs typeface="Myriad Pro"/>
            </a:endParaRPr>
          </a:p>
        </p:txBody>
      </p:sp>
      <p:pic>
        <p:nvPicPr>
          <p:cNvPr id="3" name="Picture 2" descr="Microsoft PowerPointScreenSnapz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60" y="3276599"/>
            <a:ext cx="5272240" cy="29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3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nhanced 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was a small step to move from course content intended to be imported into an LMS to an </a:t>
            </a:r>
            <a:r>
              <a:rPr lang="en-US" dirty="0" err="1" smtClean="0"/>
              <a:t>iBooks</a:t>
            </a:r>
            <a:r>
              <a:rPr lang="en-US" dirty="0" smtClean="0"/>
              <a:t>-like eBook with interactive elements, tracked activities an other analytic data</a:t>
            </a:r>
          </a:p>
        </p:txBody>
      </p:sp>
    </p:spTree>
    <p:extLst>
      <p:ext uri="{BB962C8B-B14F-4D97-AF65-F5344CB8AC3E}">
        <p14:creationId xmlns:p14="http://schemas.microsoft.com/office/powerpoint/2010/main" val="194996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this end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will have an eBook reader on a mobile device and be using their textbooks before there course even exists on their campus LMS.</a:t>
            </a:r>
          </a:p>
          <a:p>
            <a:r>
              <a:rPr lang="en-US" dirty="0" smtClean="0"/>
              <a:t>The LMS is no longer the only starting point for the user experience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67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4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at Learning Tools Interoperability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7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LTI 1.1</a:t>
            </a:r>
          </a:p>
          <a:p>
            <a:pPr lvl="1"/>
            <a:r>
              <a:rPr lang="en-US" dirty="0" smtClean="0"/>
              <a:t>Focused on the tool having its little corner of the LMS – cannot escape its boundaries</a:t>
            </a:r>
          </a:p>
          <a:p>
            <a:r>
              <a:rPr lang="en-US" dirty="0" smtClean="0"/>
              <a:t>IMS LTI 2.0</a:t>
            </a:r>
          </a:p>
          <a:p>
            <a:pPr lvl="1"/>
            <a:r>
              <a:rPr lang="en-US" dirty="0" smtClean="0"/>
              <a:t>Increasingly the LMS and external tool are peers with the external tool with extensive tool-oriented services (Building Block or </a:t>
            </a:r>
            <a:r>
              <a:rPr lang="en-US" dirty="0" err="1" smtClean="0"/>
              <a:t>PowerLink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769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and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create deep links from an LMS to an LTI-aware mobile application</a:t>
            </a:r>
          </a:p>
          <a:p>
            <a:pPr lvl="1"/>
            <a:r>
              <a:rPr lang="en-US" dirty="0" smtClean="0"/>
              <a:t>Account provisioning</a:t>
            </a:r>
          </a:p>
          <a:p>
            <a:pPr lvl="1"/>
            <a:r>
              <a:rPr lang="en-US" dirty="0" smtClean="0"/>
              <a:t>Session provisioning</a:t>
            </a:r>
          </a:p>
          <a:p>
            <a:pPr lvl="1"/>
            <a:r>
              <a:rPr lang="en-US" dirty="0" smtClean="0"/>
              <a:t>Deep linking</a:t>
            </a:r>
          </a:p>
          <a:p>
            <a:pPr lvl="1"/>
            <a:r>
              <a:rPr lang="en-US" dirty="0" smtClean="0"/>
              <a:t>Extensive tracking within the mobile application</a:t>
            </a:r>
          </a:p>
          <a:p>
            <a:pPr lvl="1"/>
            <a:r>
              <a:rPr lang="en-US" dirty="0" smtClean="0"/>
              <a:t>Simple grade return to the LMS via LTI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2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1150" y="0"/>
            <a:ext cx="9850438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2530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9913"/>
            <a:ext cx="9144000" cy="557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2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1150" y="0"/>
            <a:ext cx="9850438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ounded Rectangle 3">
            <a:hlinkClick r:id="rId2"/>
          </p:cNvPr>
          <p:cNvSpPr/>
          <p:nvPr/>
        </p:nvSpPr>
        <p:spPr>
          <a:xfrm>
            <a:off x="339725" y="508000"/>
            <a:ext cx="3060700" cy="12414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400" dirty="0" err="1"/>
              <a:t>iPad</a:t>
            </a:r>
            <a:r>
              <a:rPr lang="en-US" sz="3400" dirty="0"/>
              <a:t> Launch</a:t>
            </a:r>
          </a:p>
          <a:p>
            <a:pPr algn="ctr">
              <a:defRPr/>
            </a:pPr>
            <a:r>
              <a:rPr lang="en-US" sz="3400" dirty="0"/>
              <a:t>Video Demo</a:t>
            </a: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3797300" y="860425"/>
            <a:ext cx="55594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900"/>
              <a:t>http://www.vimeo.com/24699223</a:t>
            </a:r>
          </a:p>
        </p:txBody>
      </p:sp>
      <p:pic>
        <p:nvPicPr>
          <p:cNvPr id="23556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013"/>
            <a:ext cx="584200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7" descr="Untitle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3524250"/>
            <a:ext cx="5446713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40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System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S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f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r</a:t>
            </a:r>
          </a:p>
          <a:p>
            <a:pPr algn="ctr">
              <a:defRPr/>
            </a:pP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10" name="Left Arrow 9"/>
          <p:cNvSpPr/>
          <p:nvPr/>
        </p:nvSpPr>
        <p:spPr>
          <a:xfrm>
            <a:off x="1298575" y="31115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Moodle</a:t>
            </a:r>
            <a:r>
              <a:rPr lang="en-US" dirty="0"/>
              <a:t> Page</a:t>
            </a:r>
          </a:p>
        </p:txBody>
      </p:sp>
      <p:sp>
        <p:nvSpPr>
          <p:cNvPr id="11" name="Left Arrow 10"/>
          <p:cNvSpPr/>
          <p:nvPr/>
        </p:nvSpPr>
        <p:spPr>
          <a:xfrm flipH="1">
            <a:off x="1298575" y="928688"/>
            <a:ext cx="4092575" cy="465137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Click LTI Link</a:t>
            </a:r>
          </a:p>
        </p:txBody>
      </p:sp>
    </p:spTree>
    <p:extLst>
      <p:ext uri="{BB962C8B-B14F-4D97-AF65-F5344CB8AC3E}">
        <p14:creationId xmlns:p14="http://schemas.microsoft.com/office/powerpoint/2010/main" val="35644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System</a:t>
            </a:r>
          </a:p>
        </p:txBody>
      </p:sp>
      <p:sp>
        <p:nvSpPr>
          <p:cNvPr id="10" name="Left Arrow 9"/>
          <p:cNvSpPr/>
          <p:nvPr/>
        </p:nvSpPr>
        <p:spPr>
          <a:xfrm>
            <a:off x="1298575" y="1516063"/>
            <a:ext cx="4092575" cy="465137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LTI Launch to Browser</a:t>
            </a:r>
          </a:p>
        </p:txBody>
      </p:sp>
      <p:sp>
        <p:nvSpPr>
          <p:cNvPr id="11" name="Left Arrow 10"/>
          <p:cNvSpPr/>
          <p:nvPr/>
        </p:nvSpPr>
        <p:spPr>
          <a:xfrm flipH="1">
            <a:off x="1298575" y="241300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Browser Posts LTI Launch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S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f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r</a:t>
            </a:r>
          </a:p>
          <a:p>
            <a:pPr algn="ctr">
              <a:defRPr/>
            </a:pPr>
            <a:r>
              <a:rPr lang="en-US" sz="2800" dirty="0" err="1"/>
              <a:t>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619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57200" y="2590800"/>
            <a:ext cx="3810000" cy="1752600"/>
          </a:xfrm>
          <a:prstGeom prst="rect">
            <a:avLst/>
          </a:prstGeom>
          <a:solidFill>
            <a:srgbClr val="487BC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7200" y="4419600"/>
            <a:ext cx="6096000" cy="609600"/>
          </a:xfrm>
          <a:prstGeom prst="rect">
            <a:avLst/>
          </a:prstGeom>
          <a:solidFill>
            <a:srgbClr val="A5A6A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5105400"/>
            <a:ext cx="8382000" cy="609600"/>
          </a:xfrm>
          <a:prstGeom prst="rect">
            <a:avLst/>
          </a:prstGeom>
          <a:solidFill>
            <a:srgbClr val="EB550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3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914400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Myriad Pro"/>
                <a:cs typeface="Myriad Pro"/>
              </a:rPr>
              <a:t>An Open Foundation that Enables Seamless, Agile &amp; Data-Rich Innovation</a:t>
            </a:r>
            <a:endParaRPr lang="en-US" dirty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53000" y="2590800"/>
            <a:ext cx="4191000" cy="1676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sz="2000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Just as W3C standards make interoperable exchange of text &amp; graphics over the Internet easy, the IMS standards make exchange of information among educational applications easy.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0" y="5105400"/>
            <a:ext cx="4419600" cy="762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  <a:ea typeface="ＭＳ Ｐゴシック" charset="0"/>
                <a:cs typeface="Myriad Pro"/>
              </a:rPr>
              <a:t>Internet standards (IETF)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419600"/>
            <a:ext cx="6096000" cy="762000"/>
          </a:xfrm>
          <a:noFill/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Myriad Pro"/>
                <a:ea typeface="ＭＳ Ｐゴシック" charset="0"/>
                <a:cs typeface="Myriad Pro"/>
              </a:rPr>
              <a:t>World Wide Web standards (W3C)</a:t>
            </a:r>
          </a:p>
        </p:txBody>
      </p:sp>
      <p:sp>
        <p:nvSpPr>
          <p:cNvPr id="18440" name="Left Brace 18439"/>
          <p:cNvSpPr/>
          <p:nvPr/>
        </p:nvSpPr>
        <p:spPr>
          <a:xfrm>
            <a:off x="4343400" y="2514600"/>
            <a:ext cx="685800" cy="1752600"/>
          </a:xfrm>
          <a:prstGeom prst="leftBrace">
            <a:avLst>
              <a:gd name="adj1" fmla="val 4117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609600" y="2667000"/>
            <a:ext cx="3505200" cy="1524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Myriad Pro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FFFFFF"/>
                </a:solidFill>
                <a:ea typeface="ＭＳ Ｐゴシック" charset="0"/>
                <a:cs typeface="Myriad Pro"/>
              </a:rPr>
              <a:t>“Interoperable Learning Network” standards (IMS)</a:t>
            </a:r>
          </a:p>
        </p:txBody>
      </p:sp>
    </p:spTree>
    <p:extLst>
      <p:ext uri="{BB962C8B-B14F-4D97-AF65-F5344CB8AC3E}">
        <p14:creationId xmlns:p14="http://schemas.microsoft.com/office/powerpoint/2010/main" val="27941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System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98575" y="355600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Redirect </a:t>
            </a:r>
            <a:r>
              <a:rPr lang="en-US" dirty="0" err="1"/>
              <a:t>ttl://grammar/lesson?sess</a:t>
            </a:r>
            <a:r>
              <a:rPr lang="en-US" dirty="0"/>
              <a:t>=123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S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f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r</a:t>
            </a:r>
          </a:p>
          <a:p>
            <a:pPr algn="ctr">
              <a:defRPr/>
            </a:pP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27654" name="TextBox 15"/>
          <p:cNvSpPr txBox="1">
            <a:spLocks noChangeArrowheads="1"/>
          </p:cNvSpPr>
          <p:nvPr/>
        </p:nvSpPr>
        <p:spPr bwMode="auto">
          <a:xfrm>
            <a:off x="6610350" y="3144838"/>
            <a:ext cx="1722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Provision user, course, role, session.</a:t>
            </a:r>
          </a:p>
        </p:txBody>
      </p:sp>
    </p:spTree>
    <p:extLst>
      <p:ext uri="{BB962C8B-B14F-4D97-AF65-F5344CB8AC3E}">
        <p14:creationId xmlns:p14="http://schemas.microsoft.com/office/powerpoint/2010/main" val="43547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Arrow 10"/>
          <p:cNvSpPr/>
          <p:nvPr/>
        </p:nvSpPr>
        <p:spPr>
          <a:xfrm flipH="1">
            <a:off x="1298575" y="4600575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iPad</a:t>
            </a:r>
            <a:r>
              <a:rPr lang="en-US" dirty="0"/>
              <a:t> Switches to Grammar App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98575" y="355600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Redirect </a:t>
            </a:r>
            <a:r>
              <a:rPr lang="en-US" dirty="0" err="1"/>
              <a:t>ttl://grammar/lesson?sess</a:t>
            </a:r>
            <a:r>
              <a:rPr lang="en-US" dirty="0"/>
              <a:t>=123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G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System</a:t>
            </a:r>
          </a:p>
        </p:txBody>
      </p:sp>
      <p:sp>
        <p:nvSpPr>
          <p:cNvPr id="28679" name="TextBox 15"/>
          <p:cNvSpPr txBox="1">
            <a:spLocks noChangeArrowheads="1"/>
          </p:cNvSpPr>
          <p:nvPr/>
        </p:nvSpPr>
        <p:spPr bwMode="auto">
          <a:xfrm>
            <a:off x="6610350" y="3144838"/>
            <a:ext cx="1722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Provision user, course, role, session.</a:t>
            </a:r>
          </a:p>
        </p:txBody>
      </p:sp>
    </p:spTree>
    <p:extLst>
      <p:ext uri="{BB962C8B-B14F-4D97-AF65-F5344CB8AC3E}">
        <p14:creationId xmlns:p14="http://schemas.microsoft.com/office/powerpoint/2010/main" val="291930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Sys.</a:t>
            </a:r>
          </a:p>
        </p:txBody>
      </p:sp>
      <p:sp>
        <p:nvSpPr>
          <p:cNvPr id="11" name="Left Arrow 10"/>
          <p:cNvSpPr/>
          <p:nvPr/>
        </p:nvSpPr>
        <p:spPr>
          <a:xfrm flipH="1">
            <a:off x="1298575" y="4600575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iPad</a:t>
            </a:r>
            <a:r>
              <a:rPr lang="en-US" dirty="0"/>
              <a:t> Switches to Grammar App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98575" y="355600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Redirect </a:t>
            </a:r>
            <a:r>
              <a:rPr lang="en-US" dirty="0" err="1"/>
              <a:t>ttl://grammar/lesson?sess</a:t>
            </a:r>
            <a:r>
              <a:rPr lang="en-US" dirty="0"/>
              <a:t>=123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G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</p:txBody>
      </p:sp>
      <p:sp>
        <p:nvSpPr>
          <p:cNvPr id="9" name="Up-Down Arrow 8"/>
          <p:cNvSpPr/>
          <p:nvPr/>
        </p:nvSpPr>
        <p:spPr>
          <a:xfrm>
            <a:off x="6999288" y="4013200"/>
            <a:ext cx="465137" cy="855663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4" name="TextBox 13"/>
          <p:cNvSpPr txBox="1">
            <a:spLocks noChangeArrowheads="1"/>
          </p:cNvSpPr>
          <p:nvPr/>
        </p:nvSpPr>
        <p:spPr bwMode="auto">
          <a:xfrm>
            <a:off x="7477125" y="4246563"/>
            <a:ext cx="1312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Proprietary</a:t>
            </a:r>
          </a:p>
        </p:txBody>
      </p:sp>
      <p:sp>
        <p:nvSpPr>
          <p:cNvPr id="29705" name="TextBox 17"/>
          <p:cNvSpPr txBox="1">
            <a:spLocks noChangeArrowheads="1"/>
          </p:cNvSpPr>
          <p:nvPr/>
        </p:nvSpPr>
        <p:spPr bwMode="auto">
          <a:xfrm>
            <a:off x="6356350" y="2863850"/>
            <a:ext cx="1722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Provision user, course, role, session.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08863" y="3576638"/>
            <a:ext cx="1057275" cy="4445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79243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150"/>
            <a:ext cx="3201988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7" descr="Untitl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4600575"/>
            <a:ext cx="3556000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38838" y="2413000"/>
            <a:ext cx="2597150" cy="17986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/>
              <a:t>Intermediate Sys</a:t>
            </a:r>
          </a:p>
        </p:txBody>
      </p:sp>
      <p:sp>
        <p:nvSpPr>
          <p:cNvPr id="11" name="Left Arrow 10"/>
          <p:cNvSpPr/>
          <p:nvPr/>
        </p:nvSpPr>
        <p:spPr>
          <a:xfrm flipH="1">
            <a:off x="1298575" y="4600575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iPad</a:t>
            </a:r>
            <a:r>
              <a:rPr lang="en-US" dirty="0"/>
              <a:t> Switches to Grammar App</a:t>
            </a:r>
          </a:p>
        </p:txBody>
      </p:sp>
      <p:sp>
        <p:nvSpPr>
          <p:cNvPr id="31749" name="TextBox 11"/>
          <p:cNvSpPr txBox="1">
            <a:spLocks noChangeArrowheads="1"/>
          </p:cNvSpPr>
          <p:nvPr/>
        </p:nvSpPr>
        <p:spPr bwMode="auto">
          <a:xfrm>
            <a:off x="6356350" y="2863850"/>
            <a:ext cx="17224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Provision user, course, role, session.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1298575" y="3556000"/>
            <a:ext cx="4092575" cy="465138"/>
          </a:xfrm>
          <a:prstGeom prst="leftArrow">
            <a:avLst>
              <a:gd name="adj1" fmla="val 72222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Redirect </a:t>
            </a:r>
            <a:r>
              <a:rPr lang="en-US" dirty="0" err="1"/>
              <a:t>ttl://grammar/lesson?sess</a:t>
            </a:r>
            <a:r>
              <a:rPr lang="en-US" dirty="0"/>
              <a:t>=123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3850" y="184150"/>
            <a:ext cx="762000" cy="64404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I</a:t>
            </a:r>
          </a:p>
          <a:p>
            <a:pPr algn="ctr">
              <a:defRPr/>
            </a:pPr>
            <a:r>
              <a:rPr lang="en-US" sz="2800" dirty="0"/>
              <a:t>P</a:t>
            </a:r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/>
              <a:t>D</a:t>
            </a:r>
          </a:p>
          <a:p>
            <a:pPr algn="ctr">
              <a:defRPr/>
            </a:pPr>
            <a:endParaRPr lang="en-US" sz="2800" dirty="0"/>
          </a:p>
          <a:p>
            <a:pPr algn="ctr">
              <a:defRPr/>
            </a:pPr>
            <a:r>
              <a:rPr lang="en-US" sz="2800" dirty="0"/>
              <a:t>G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 err="1"/>
              <a:t>m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a</a:t>
            </a:r>
          </a:p>
          <a:p>
            <a:pPr algn="ctr">
              <a:defRPr/>
            </a:pPr>
            <a:r>
              <a:rPr lang="en-US" sz="2800" dirty="0" err="1"/>
              <a:t>r</a:t>
            </a:r>
            <a:endParaRPr lang="en-US" sz="2800" dirty="0"/>
          </a:p>
        </p:txBody>
      </p:sp>
      <p:sp>
        <p:nvSpPr>
          <p:cNvPr id="9" name="Up-Down Arrow 8"/>
          <p:cNvSpPr/>
          <p:nvPr/>
        </p:nvSpPr>
        <p:spPr>
          <a:xfrm>
            <a:off x="6999288" y="4013200"/>
            <a:ext cx="465137" cy="855663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53" name="TextBox 13"/>
          <p:cNvSpPr txBox="1">
            <a:spLocks noChangeArrowheads="1"/>
          </p:cNvSpPr>
          <p:nvPr/>
        </p:nvSpPr>
        <p:spPr bwMode="auto">
          <a:xfrm>
            <a:off x="7477125" y="4246563"/>
            <a:ext cx="1312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Proprietary</a:t>
            </a:r>
          </a:p>
        </p:txBody>
      </p:sp>
      <p:sp>
        <p:nvSpPr>
          <p:cNvPr id="16" name="Up-Down Arrow 15"/>
          <p:cNvSpPr/>
          <p:nvPr/>
        </p:nvSpPr>
        <p:spPr>
          <a:xfrm>
            <a:off x="6356350" y="1700213"/>
            <a:ext cx="466725" cy="855662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755" name="TextBox 16"/>
          <p:cNvSpPr txBox="1">
            <a:spLocks noChangeArrowheads="1"/>
          </p:cNvSpPr>
          <p:nvPr/>
        </p:nvSpPr>
        <p:spPr bwMode="auto">
          <a:xfrm>
            <a:off x="6999288" y="1981200"/>
            <a:ext cx="2001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LTI 1.1 Outcomes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08863" y="3576638"/>
            <a:ext cx="1057275" cy="4445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05223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from LTI 1.1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single extremely limited launch and grade service turns out to enable a surprisingly rich application ecosystem</a:t>
            </a:r>
          </a:p>
          <a:p>
            <a:r>
              <a:rPr lang="en-US" dirty="0" smtClean="0"/>
              <a:t>Built trust in accepting web service requests from “external tools” – security approach validated</a:t>
            </a:r>
          </a:p>
          <a:p>
            <a:r>
              <a:rPr lang="en-US" dirty="0" smtClean="0"/>
              <a:t>Both the LMS vendors and Tool Vendors were hooked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06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LTI 1.1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Automatical</a:t>
            </a:r>
            <a:r>
              <a:rPr lang="en-US" dirty="0" smtClean="0"/>
              <a:t> tool installation – Canvas</a:t>
            </a:r>
          </a:p>
          <a:p>
            <a:r>
              <a:rPr lang="en-US" dirty="0" smtClean="0"/>
              <a:t>Roster and Settings service – Sakai, </a:t>
            </a:r>
            <a:r>
              <a:rPr lang="en-US" dirty="0" err="1" smtClean="0"/>
              <a:t>Atutor</a:t>
            </a:r>
            <a:r>
              <a:rPr lang="en-US" dirty="0" smtClean="0"/>
              <a:t>, SPV Software</a:t>
            </a:r>
          </a:p>
          <a:p>
            <a:r>
              <a:rPr lang="en-US" dirty="0" smtClean="0"/>
              <a:t>Group Service – SPV Software</a:t>
            </a:r>
          </a:p>
          <a:p>
            <a:r>
              <a:rPr lang="en-US" dirty="0" smtClean="0"/>
              <a:t>Installing a whole </a:t>
            </a:r>
            <a:r>
              <a:rPr lang="en-US" dirty="0" err="1" smtClean="0"/>
              <a:t>hierarcjhy</a:t>
            </a:r>
            <a:r>
              <a:rPr lang="en-US" dirty="0" smtClean="0"/>
              <a:t> of LTI Tools – 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r>
              <a:rPr lang="en-US" dirty="0" err="1" smtClean="0"/>
              <a:t>Manyrich</a:t>
            </a:r>
            <a:r>
              <a:rPr lang="en-US" dirty="0" smtClean="0"/>
              <a:t> services -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41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 Provider Pain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 are great but they are all different</a:t>
            </a:r>
          </a:p>
          <a:p>
            <a:pPr lvl="1"/>
            <a:r>
              <a:rPr lang="en-US" dirty="0" smtClean="0"/>
              <a:t>Data format – XML, www-form-encoded, JSON</a:t>
            </a:r>
          </a:p>
          <a:p>
            <a:pPr lvl="1"/>
            <a:r>
              <a:rPr lang="en-US" dirty="0" smtClean="0"/>
              <a:t>Security – </a:t>
            </a:r>
            <a:r>
              <a:rPr lang="en-US" dirty="0" err="1" smtClean="0"/>
              <a:t>OAuth</a:t>
            </a:r>
            <a:r>
              <a:rPr lang="en-US" dirty="0" smtClean="0"/>
              <a:t> Body Hash, PKI, 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Model – RPC-Style or REST Style</a:t>
            </a:r>
          </a:p>
          <a:p>
            <a:r>
              <a:rPr lang="en-US" dirty="0" smtClean="0"/>
              <a:t>Tool providers starting to build massive case statements and tracking each LMS services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32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provisioning and re-provisioning </a:t>
            </a:r>
          </a:p>
          <a:p>
            <a:r>
              <a:rPr lang="en-US" dirty="0" smtClean="0"/>
              <a:t>Like a “Building Block Install” – but remote</a:t>
            </a:r>
          </a:p>
          <a:p>
            <a:r>
              <a:rPr lang="en-US" dirty="0" smtClean="0"/>
              <a:t>Installs are administrator-</a:t>
            </a:r>
            <a:r>
              <a:rPr lang="en-US" dirty="0" err="1" smtClean="0"/>
              <a:t>iniated</a:t>
            </a:r>
            <a:endParaRPr lang="en-US" dirty="0" smtClean="0"/>
          </a:p>
          <a:p>
            <a:r>
              <a:rPr lang="en-US" dirty="0"/>
              <a:t>Profile exchange / </a:t>
            </a:r>
            <a:r>
              <a:rPr lang="en-US" dirty="0" smtClean="0"/>
              <a:t>service negotiation</a:t>
            </a:r>
            <a:endParaRPr lang="en-US" dirty="0"/>
          </a:p>
          <a:p>
            <a:r>
              <a:rPr lang="en-US" dirty="0" smtClean="0"/>
              <a:t>Administrator </a:t>
            </a:r>
            <a:r>
              <a:rPr lang="en-US" dirty="0"/>
              <a:t>a</a:t>
            </a:r>
            <a:r>
              <a:rPr lang="en-US" dirty="0" smtClean="0"/>
              <a:t>pproval </a:t>
            </a:r>
            <a:r>
              <a:rPr lang="en-US" dirty="0"/>
              <a:t>s</a:t>
            </a:r>
            <a:r>
              <a:rPr lang="en-US" dirty="0" smtClean="0"/>
              <a:t>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40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smtClean="0"/>
              <a:t>Time Permitting)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6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2.0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Settings service </a:t>
            </a:r>
          </a:p>
          <a:p>
            <a:pPr lvl="1"/>
            <a:r>
              <a:rPr lang="en-US" dirty="0" smtClean="0"/>
              <a:t>Scope – System / course / link</a:t>
            </a:r>
          </a:p>
          <a:p>
            <a:pPr lvl="1"/>
            <a:r>
              <a:rPr lang="en-US" dirty="0" smtClean="0"/>
              <a:t>Allows the creation of zero-data-footprint apps</a:t>
            </a:r>
          </a:p>
          <a:p>
            <a:r>
              <a:rPr lang="en-US" dirty="0" smtClean="0"/>
              <a:t>Enhanced LTI 1.1 Result Service</a:t>
            </a:r>
          </a:p>
          <a:p>
            <a:pPr lvl="1"/>
            <a:r>
              <a:rPr lang="en-US" dirty="0" smtClean="0"/>
              <a:t>JSON-based REST with </a:t>
            </a:r>
            <a:r>
              <a:rPr lang="en-US" dirty="0" err="1" smtClean="0"/>
              <a:t>OAuth</a:t>
            </a:r>
            <a:r>
              <a:rPr lang="en-US" dirty="0" smtClean="0"/>
              <a:t> Body Hash Signing</a:t>
            </a:r>
          </a:p>
          <a:p>
            <a:pPr lvl="1"/>
            <a:r>
              <a:rPr lang="en-US" dirty="0" smtClean="0"/>
              <a:t>Added a comment field to go with each grade</a:t>
            </a:r>
          </a:p>
        </p:txBody>
      </p:sp>
    </p:spTree>
    <p:extLst>
      <p:ext uri="{BB962C8B-B14F-4D97-AF65-F5344CB8AC3E}">
        <p14:creationId xmlns:p14="http://schemas.microsoft.com/office/powerpoint/2010/main" val="153264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609600"/>
            <a:ext cx="3596430" cy="2693045"/>
            <a:chOff x="1574779" y="609600"/>
            <a:chExt cx="3596430" cy="2693045"/>
          </a:xfrm>
        </p:grpSpPr>
        <p:sp>
          <p:nvSpPr>
            <p:cNvPr id="13" name="Rectangle 12"/>
            <p:cNvSpPr/>
            <p:nvPr/>
          </p:nvSpPr>
          <p:spPr>
            <a:xfrm rot="18932835">
              <a:off x="3251179" y="735580"/>
              <a:ext cx="1920030" cy="18625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52800" y="990601"/>
              <a:ext cx="167640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Learning</a:t>
              </a:r>
            </a:p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environments</a:t>
              </a:r>
              <a:endParaRPr lang="en-US" dirty="0">
                <a:ea typeface="ＭＳ Ｐゴシック" charset="0"/>
                <a:cs typeface="Myriad Pro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74779" y="609600"/>
              <a:ext cx="1600200" cy="2693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Learning Management Systems (LMS)</a:t>
              </a:r>
              <a:endParaRPr lang="en-US" sz="1400" dirty="0">
                <a:ea typeface="ＭＳ Ｐゴシック" charset="0"/>
                <a:cs typeface="Myriad Pro"/>
              </a:endParaRP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Portals</a:t>
              </a: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Gaming/simulation environments</a:t>
              </a: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Learning tools or content providing tool hosting (e.g. e-book platform)</a:t>
              </a:r>
              <a:endParaRPr lang="en-US" sz="1400" dirty="0">
                <a:ea typeface="ＭＳ Ｐゴシック" charset="0"/>
                <a:cs typeface="Myriad Pr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91345" y="76200"/>
            <a:ext cx="3676456" cy="4447371"/>
            <a:chOff x="6737524" y="76200"/>
            <a:chExt cx="3814155" cy="4447371"/>
          </a:xfrm>
        </p:grpSpPr>
        <p:sp>
          <p:nvSpPr>
            <p:cNvPr id="2" name="Rectangle 1"/>
            <p:cNvSpPr/>
            <p:nvPr/>
          </p:nvSpPr>
          <p:spPr>
            <a:xfrm rot="2659073">
              <a:off x="6737524" y="700202"/>
              <a:ext cx="1920030" cy="18664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81800" y="914401"/>
              <a:ext cx="167640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Learning</a:t>
              </a:r>
            </a:p>
            <a:p>
              <a:pPr algn="ctr">
                <a:spcAft>
                  <a:spcPts val="600"/>
                </a:spcAft>
              </a:pPr>
              <a:r>
                <a:rPr lang="en-US" dirty="0">
                  <a:ea typeface="ＭＳ Ｐゴシック" charset="0"/>
                  <a:cs typeface="Myriad Pro"/>
                </a:rPr>
                <a:t>t</a:t>
              </a:r>
              <a:r>
                <a:rPr lang="en-US" dirty="0" smtClean="0">
                  <a:ea typeface="ＭＳ Ｐゴシック" charset="0"/>
                  <a:cs typeface="Myriad Pro"/>
                </a:rPr>
                <a:t>ools/content</a:t>
              </a:r>
              <a:endParaRPr lang="en-US" dirty="0">
                <a:ea typeface="ＭＳ Ｐゴシック" charset="0"/>
                <a:cs typeface="Myriad Pro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112442" y="76200"/>
              <a:ext cx="1439237" cy="444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Course content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Ancillary content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e-textbooks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Adaptive tutors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Collaboration tools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Authoring tools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Social learning apps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Badging tools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Specialty course tools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endParaRPr lang="en-US" sz="1400" dirty="0">
                <a:ea typeface="ＭＳ Ｐゴシック" charset="0"/>
                <a:cs typeface="Myriad Pro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34000" y="4291383"/>
            <a:ext cx="3810001" cy="2467319"/>
            <a:chOff x="6680179" y="4291383"/>
            <a:chExt cx="3810001" cy="2467319"/>
          </a:xfrm>
        </p:grpSpPr>
        <p:sp>
          <p:nvSpPr>
            <p:cNvPr id="15" name="Rectangle 14"/>
            <p:cNvSpPr/>
            <p:nvPr/>
          </p:nvSpPr>
          <p:spPr>
            <a:xfrm rot="2659073">
              <a:off x="6703427" y="4291383"/>
              <a:ext cx="1920030" cy="18664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80179" y="5105400"/>
              <a:ext cx="203197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Other traditionally isolated academic</a:t>
              </a:r>
              <a:r>
                <a:rPr lang="en-US" dirty="0">
                  <a:ea typeface="ＭＳ Ｐゴシック" charset="0"/>
                  <a:cs typeface="Myriad Pro"/>
                </a:rPr>
                <a:t> </a:t>
              </a:r>
              <a:r>
                <a:rPr lang="en-US" dirty="0" smtClean="0">
                  <a:ea typeface="ＭＳ Ｐゴシック" charset="0"/>
                  <a:cs typeface="Myriad Pro"/>
                </a:rPr>
                <a:t>applications</a:t>
              </a:r>
              <a:endParaRPr lang="en-US" dirty="0">
                <a:ea typeface="ＭＳ Ｐゴシック" charset="0"/>
                <a:cs typeface="Myriad Pro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966180" y="4419600"/>
              <a:ext cx="1524000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e-Portfolio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Classroom/lecture capture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Assessment systems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Library resources</a:t>
              </a:r>
            </a:p>
            <a:p>
              <a:pPr marL="171450" indent="-171450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Digital video management</a:t>
              </a:r>
              <a:endParaRPr lang="en-US" sz="1400" dirty="0">
                <a:ea typeface="ＭＳ Ｐゴシック" charset="0"/>
                <a:cs typeface="Myriad Pr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4215183"/>
            <a:ext cx="3608994" cy="3190594"/>
            <a:chOff x="1574779" y="4215183"/>
            <a:chExt cx="3608994" cy="3190594"/>
          </a:xfrm>
        </p:grpSpPr>
        <p:sp>
          <p:nvSpPr>
            <p:cNvPr id="16" name="Rectangle 15"/>
            <p:cNvSpPr/>
            <p:nvPr/>
          </p:nvSpPr>
          <p:spPr>
            <a:xfrm rot="2659073">
              <a:off x="3263743" y="4215183"/>
              <a:ext cx="1920030" cy="18664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134344"/>
              <a:ext cx="1447800" cy="723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Enterprise</a:t>
              </a:r>
            </a:p>
            <a:p>
              <a:pPr algn="ctr">
                <a:spcAft>
                  <a:spcPts val="600"/>
                </a:spcAft>
              </a:pPr>
              <a:r>
                <a:rPr lang="en-US" dirty="0" smtClean="0">
                  <a:ea typeface="ＭＳ Ｐゴシック" charset="0"/>
                  <a:cs typeface="Myriad Pro"/>
                </a:rPr>
                <a:t>systems</a:t>
              </a:r>
              <a:endParaRPr lang="en-US" dirty="0">
                <a:ea typeface="ＭＳ Ｐゴシック" charset="0"/>
                <a:cs typeface="Myriad Pro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74779" y="4343400"/>
              <a:ext cx="1447800" cy="3062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Student Information System (SIS)</a:t>
              </a: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>
                  <a:ea typeface="ＭＳ Ｐゴシック" charset="0"/>
                  <a:cs typeface="Myriad Pro"/>
                </a:rPr>
                <a:t>Timetabling/</a:t>
              </a:r>
              <a:r>
                <a:rPr lang="en-US" sz="1400" dirty="0" smtClean="0">
                  <a:ea typeface="ＭＳ Ｐゴシック" charset="0"/>
                  <a:cs typeface="Myriad Pro"/>
                </a:rPr>
                <a:t>scheduling</a:t>
              </a: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r>
                <a:rPr lang="en-US" sz="1400" dirty="0" smtClean="0">
                  <a:ea typeface="ＭＳ Ｐゴシック" charset="0"/>
                  <a:cs typeface="Myriad Pro"/>
                </a:rPr>
                <a:t>Other enterprise systems related to learning</a:t>
              </a:r>
              <a:endParaRPr lang="en-US" sz="1400" dirty="0">
                <a:ea typeface="ＭＳ Ｐゴシック" charset="0"/>
                <a:cs typeface="Myriad Pro"/>
              </a:endParaRP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endParaRPr lang="en-US" sz="1400" dirty="0" smtClean="0">
                <a:ea typeface="ＭＳ Ｐゴシック" charset="0"/>
                <a:cs typeface="Myriad Pro"/>
              </a:endParaRP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endParaRPr lang="en-US" sz="1400" dirty="0" smtClean="0">
                <a:ea typeface="ＭＳ Ｐゴシック" charset="0"/>
                <a:cs typeface="Myriad Pro"/>
              </a:endParaRPr>
            </a:p>
            <a:p>
              <a:pPr marL="109538" indent="-109538">
                <a:spcAft>
                  <a:spcPts val="600"/>
                </a:spcAft>
                <a:buFont typeface="Arial"/>
                <a:buChar char="•"/>
              </a:pPr>
              <a:endParaRPr lang="en-US" sz="1400" dirty="0">
                <a:ea typeface="ＭＳ Ｐゴシック" charset="0"/>
                <a:cs typeface="Myriad Pro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46962" y="973537"/>
            <a:ext cx="4867785" cy="4877773"/>
            <a:chOff x="3493141" y="973537"/>
            <a:chExt cx="4867785" cy="4877773"/>
          </a:xfrm>
        </p:grpSpPr>
        <p:sp>
          <p:nvSpPr>
            <p:cNvPr id="6" name="Quad Arrow Callout 5"/>
            <p:cNvSpPr/>
            <p:nvPr/>
          </p:nvSpPr>
          <p:spPr>
            <a:xfrm rot="2705179">
              <a:off x="3488147" y="978531"/>
              <a:ext cx="4877773" cy="4867785"/>
            </a:xfrm>
            <a:prstGeom prst="quadArrowCallout">
              <a:avLst/>
            </a:prstGeom>
            <a:solidFill>
              <a:srgbClr val="FF6B06">
                <a:alpha val="67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4316466" y="1832409"/>
              <a:ext cx="3276600" cy="3349191"/>
            </a:xfrm>
            <a:prstGeom prst="ellipse">
              <a:avLst/>
            </a:prstGeom>
            <a:solidFill>
              <a:srgbClr val="2A4B7E">
                <a:alpha val="21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>
            <a:xfrm>
              <a:off x="4697465" y="2500513"/>
              <a:ext cx="2617735" cy="195781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Myriad Pro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Myriad Pro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Myriad Pro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Myriad Pro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Myriad Pro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u="sng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IMS open standards</a:t>
              </a:r>
            </a:p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Content exchange</a:t>
              </a:r>
            </a:p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Seamless, multipoint deep integration</a:t>
              </a:r>
            </a:p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User authorization</a:t>
              </a:r>
            </a:p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Educational context info</a:t>
              </a:r>
            </a:p>
            <a:p>
              <a:pPr marL="0" indent="0">
                <a:spcAft>
                  <a:spcPts val="600"/>
                </a:spcAft>
                <a:buFont typeface="Arial" pitchFamily="34" charset="0"/>
                <a:buNone/>
              </a:pPr>
              <a:r>
                <a:rPr lang="en-US" sz="2000" b="1" dirty="0" smtClean="0">
                  <a:solidFill>
                    <a:schemeClr val="bg1"/>
                  </a:solidFill>
                  <a:ea typeface="ＭＳ Ｐゴシック" charset="0"/>
                  <a:cs typeface="Myriad Pro"/>
                </a:rPr>
                <a:t>Outcomes/usage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61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2.x Service </a:t>
            </a:r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and JSON-LD</a:t>
            </a:r>
          </a:p>
          <a:p>
            <a:r>
              <a:rPr lang="en-US" dirty="0" smtClean="0"/>
              <a:t>Services can be UML </a:t>
            </a:r>
            <a:r>
              <a:rPr lang="en-US" dirty="0" err="1" smtClean="0"/>
              <a:t>modelled</a:t>
            </a:r>
            <a:r>
              <a:rPr lang="en-US" dirty="0" smtClean="0"/>
              <a:t> and all documentation is auto-generated</a:t>
            </a:r>
          </a:p>
          <a:p>
            <a:r>
              <a:rPr lang="en-US" dirty="0" smtClean="0"/>
              <a:t>Leads to consistency across services</a:t>
            </a:r>
          </a:p>
          <a:p>
            <a:r>
              <a:rPr lang="en-US" dirty="0" smtClean="0"/>
              <a:t>REST approach means that objects being manipulated with serviced can be linked between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01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2.x Services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Roster and Group Services</a:t>
            </a:r>
          </a:p>
          <a:p>
            <a:r>
              <a:rPr lang="en-US" dirty="0" smtClean="0"/>
              <a:t>Rich Outcome Services</a:t>
            </a:r>
          </a:p>
          <a:p>
            <a:pPr lvl="1"/>
            <a:r>
              <a:rPr lang="en-US" dirty="0" smtClean="0"/>
              <a:t>Create and populate and interact with </a:t>
            </a:r>
            <a:r>
              <a:rPr lang="en-US" dirty="0" err="1" smtClean="0"/>
              <a:t>gradebook</a:t>
            </a:r>
            <a:r>
              <a:rPr lang="en-US" dirty="0" smtClean="0"/>
              <a:t> columns under complete control of external tool</a:t>
            </a:r>
          </a:p>
          <a:p>
            <a:r>
              <a:rPr lang="en-US" dirty="0" smtClean="0"/>
              <a:t>Learning Object Repository Services</a:t>
            </a:r>
          </a:p>
          <a:p>
            <a:r>
              <a:rPr lang="en-US" dirty="0" smtClean="0"/>
              <a:t>More as new working groups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09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Symmetry Between LMS and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requirements from eBook publishers we are working through scenarios to link data gathered on eBook applications prior to first launch from an LMS back to the LMS</a:t>
            </a:r>
          </a:p>
          <a:p>
            <a:r>
              <a:rPr lang="en-US" dirty="0" smtClean="0"/>
              <a:t>The student relationship can be initially setup on either the mobile application or the LMS and it all still gets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2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43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70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000000"/>
                </a:solidFill>
                <a:cs typeface="Myriad Pro"/>
              </a:rPr>
              <a:t>Mobile Frameworks Challenge:</a:t>
            </a:r>
            <a:br>
              <a:rPr lang="en-US" b="1" u="sng" dirty="0" smtClean="0">
                <a:solidFill>
                  <a:srgbClr val="000000"/>
                </a:solidFill>
                <a:cs typeface="Myriad Pro"/>
              </a:rPr>
            </a:br>
            <a:r>
              <a:rPr lang="en-US" u="sng" dirty="0" smtClean="0">
                <a:solidFill>
                  <a:srgbClr val="000000"/>
                </a:solidFill>
                <a:cs typeface="Myriad Pro"/>
              </a:rPr>
              <a:t/>
            </a:r>
            <a:br>
              <a:rPr lang="en-US" u="sng" dirty="0" smtClean="0">
                <a:solidFill>
                  <a:srgbClr val="000000"/>
                </a:solidFill>
                <a:cs typeface="Myriad Pro"/>
              </a:rPr>
            </a:br>
            <a:r>
              <a:rPr lang="en-US" b="1" i="1" dirty="0" smtClean="0">
                <a:solidFill>
                  <a:srgbClr val="000000"/>
                </a:solidFill>
                <a:cs typeface="Myriad Pro"/>
              </a:rPr>
              <a:t>What are the best practices or standards extensions required to enable IMS connected apps to work seamlessly &amp; cross-platform?</a:t>
            </a:r>
            <a:endParaRPr lang="en-US" b="1" i="1" dirty="0">
              <a:solidFill>
                <a:srgbClr val="000000"/>
              </a:solidFill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6439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5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00"/>
                </a:solidFill>
                <a:cs typeface="Myriad Pro"/>
              </a:rPr>
              <a:t>10x to 100x improvement in time &amp; cost of integration</a:t>
            </a:r>
            <a:endParaRPr lang="en-US" b="1" dirty="0">
              <a:solidFill>
                <a:srgbClr val="000000"/>
              </a:solidFill>
              <a:cs typeface="Myriad Pr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3581400"/>
            <a:ext cx="7467600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Myriad Pro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cs typeface="Myriad Pro"/>
              </a:rPr>
              <a:t>With a much more seamless user experience!</a:t>
            </a:r>
            <a:endParaRPr lang="en-US" b="1" dirty="0">
              <a:solidFill>
                <a:srgbClr val="000000"/>
              </a:solidFill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80838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227013" y="1201738"/>
            <a:ext cx="2568575" cy="5478462"/>
            <a:chOff x="227013" y="1201738"/>
            <a:chExt cx="2568575" cy="5478462"/>
          </a:xfrm>
        </p:grpSpPr>
        <p:sp>
          <p:nvSpPr>
            <p:cNvPr id="24" name="Rectangle 23"/>
            <p:cNvSpPr/>
            <p:nvPr/>
          </p:nvSpPr>
          <p:spPr>
            <a:xfrm>
              <a:off x="227013" y="1201738"/>
              <a:ext cx="2568575" cy="5478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8622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25" y="2708275"/>
              <a:ext cx="2417763" cy="217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3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0" y="1282700"/>
              <a:ext cx="1460500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24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" y="5454650"/>
              <a:ext cx="1701800" cy="85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10" name="TextBox 22"/>
          <p:cNvSpPr txBox="1">
            <a:spLocks noChangeArrowheads="1"/>
          </p:cNvSpPr>
          <p:nvPr/>
        </p:nvSpPr>
        <p:spPr bwMode="auto">
          <a:xfrm>
            <a:off x="152400" y="304800"/>
            <a:ext cx="86068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000000"/>
                </a:solidFill>
                <a:latin typeface="Trebuchet MS" charset="0"/>
                <a:cs typeface="Trebuchet MS" charset="0"/>
              </a:rPr>
              <a:t>IMS Digital Learning Services </a:t>
            </a:r>
            <a:r>
              <a:rPr lang="en-US" sz="3600" dirty="0" smtClean="0">
                <a:solidFill>
                  <a:srgbClr val="000000"/>
                </a:solidFill>
                <a:latin typeface="Trebuchet MS" charset="0"/>
                <a:cs typeface="Trebuchet MS" charset="0"/>
              </a:rPr>
              <a:t>Standards</a:t>
            </a:r>
            <a:endParaRPr lang="en-US" sz="3600" dirty="0">
              <a:solidFill>
                <a:srgbClr val="000000"/>
              </a:solidFill>
              <a:latin typeface="Trebuchet MS" charset="0"/>
              <a:cs typeface="Trebuchet MS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994025" y="1201738"/>
            <a:ext cx="2679700" cy="5478462"/>
            <a:chOff x="2994025" y="1201738"/>
            <a:chExt cx="2679700" cy="5478462"/>
          </a:xfrm>
        </p:grpSpPr>
        <p:pic>
          <p:nvPicPr>
            <p:cNvPr id="68617" name="Picture 1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425" y="1212850"/>
              <a:ext cx="2120900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8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2613" y="2708275"/>
              <a:ext cx="2422525" cy="2176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9" name="Picture 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4025" y="5080000"/>
              <a:ext cx="26797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070225" y="1201738"/>
              <a:ext cx="2581275" cy="5478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816600" y="1190625"/>
            <a:ext cx="2857500" cy="5478463"/>
            <a:chOff x="5816600" y="1190625"/>
            <a:chExt cx="2857500" cy="5478463"/>
          </a:xfrm>
        </p:grpSpPr>
        <p:pic>
          <p:nvPicPr>
            <p:cNvPr id="68613" name="Picture 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000" y="2559050"/>
              <a:ext cx="2554288" cy="247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4" name="Picture 2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600" y="1212850"/>
              <a:ext cx="2857500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5" name="Picture 2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700" y="5264150"/>
              <a:ext cx="2273300" cy="123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5878513" y="1190625"/>
              <a:ext cx="2740025" cy="547846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00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581525" y="59531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33400" y="1524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pPr eaLnBrk="1" hangingPunct="1"/>
            <a:r>
              <a:rPr lang="en-US" sz="4800" b="1" i="1" dirty="0" smtClean="0">
                <a:solidFill>
                  <a:srgbClr val="64A4A4"/>
                </a:solidFill>
                <a:latin typeface="Myriad Pro"/>
                <a:ea typeface="Trebuchet MS" charset="0"/>
                <a:cs typeface="Myriad Pro"/>
              </a:rPr>
              <a:t>A new era in education industry </a:t>
            </a:r>
            <a:r>
              <a:rPr lang="en-US" sz="4800" i="1" dirty="0" smtClean="0">
                <a:solidFill>
                  <a:srgbClr val="64A4A4"/>
                </a:solidFill>
                <a:latin typeface="Myriad Pro"/>
                <a:ea typeface="Trebuchet MS" charset="0"/>
                <a:cs typeface="Myriad Pro"/>
              </a:rPr>
              <a:t>efficiency, innovation and collaboration</a:t>
            </a:r>
            <a:r>
              <a:rPr lang="en-US" sz="4800" b="1" i="1" dirty="0" smtClean="0">
                <a:solidFill>
                  <a:srgbClr val="64A4A4"/>
                </a:solidFill>
                <a:latin typeface="Myriad Pro"/>
                <a:ea typeface="Trebuchet MS" charset="0"/>
                <a:cs typeface="Myriad Pro"/>
              </a:rPr>
              <a:t>. . . </a:t>
            </a:r>
            <a:endParaRPr lang="en-US" sz="3600" i="1" dirty="0" smtClean="0">
              <a:solidFill>
                <a:srgbClr val="64A4A4"/>
              </a:solidFill>
              <a:latin typeface="Myriad Pro"/>
              <a:ea typeface="Trebuchet MS" charset="0"/>
              <a:cs typeface="Myriad Pro"/>
            </a:endParaRPr>
          </a:p>
        </p:txBody>
      </p:sp>
      <p:pic>
        <p:nvPicPr>
          <p:cNvPr id="3" name="Picture 2" descr="imscertifieds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495040"/>
            <a:ext cx="2667000" cy="3058160"/>
          </a:xfrm>
          <a:prstGeom prst="rect">
            <a:avLst/>
          </a:prstGeom>
          <a:ln>
            <a:solidFill>
              <a:srgbClr val="568889"/>
            </a:solidFill>
          </a:ln>
        </p:spPr>
      </p:pic>
      <p:pic>
        <p:nvPicPr>
          <p:cNvPr id="5" name="Picture 4" descr="Plug-Play 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3429000"/>
            <a:ext cx="2971800" cy="257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2D922994-486D-CB42-9908-6F4CFDB01A49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8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7543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IMS Progress - Stats:</a:t>
            </a:r>
            <a:endParaRPr lang="en-US" dirty="0">
              <a:solidFill>
                <a:srgbClr val="000000"/>
              </a:solidFill>
              <a:ea typeface="ＭＳ Ｐゴシック" charset="0"/>
              <a:cs typeface="Myriad Pro"/>
            </a:endParaRP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676400"/>
            <a:ext cx="6934200" cy="4191000"/>
          </a:xfrm>
        </p:spPr>
        <p:txBody>
          <a:bodyPr>
            <a:normAutofit fontScale="70000" lnSpcReduction="20000"/>
          </a:bodyPr>
          <a:lstStyle/>
          <a:p>
            <a:pPr marL="514350" indent="-514350" eaLnBrk="1" hangingPunct="1">
              <a:spcAft>
                <a:spcPts val="1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IMS up to 220 member organizations (+40 in last 12 months, +170 in last 7 years)</a:t>
            </a:r>
          </a:p>
          <a:p>
            <a:pPr marL="514350" indent="-514350" eaLnBrk="1" hangingPunct="1">
              <a:spcAft>
                <a:spcPts val="1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&gt; 200 conformance certifications for software (&gt; 40 1</a:t>
            </a:r>
            <a:r>
              <a:rPr lang="en-US" baseline="30000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st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 half 2013)</a:t>
            </a:r>
          </a:p>
          <a:p>
            <a:pPr marL="514350" indent="-514350" eaLnBrk="1" hangingPunct="1">
              <a:spcAft>
                <a:spcPts val="1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&gt; 13000 digital learning resources (Common Cartridges) tested in 2012</a:t>
            </a:r>
          </a:p>
          <a:p>
            <a:pPr marL="514350" indent="-514350" eaLnBrk="1" hangingPunct="1">
              <a:spcAft>
                <a:spcPts val="1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IMS web community &gt; 21000</a:t>
            </a:r>
          </a:p>
          <a:p>
            <a:pPr marL="514350" indent="-514350" eaLnBrk="1" hangingPunct="1">
              <a:spcAft>
                <a:spcPts val="10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Record attendance (336) IMS Learning Impact 2013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More 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Myriad Pro"/>
              </a:rPr>
              <a:t>stuff here: 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Myriad Pro"/>
                <a:hlinkClick r:id="rId3"/>
              </a:rPr>
              <a:t>http://www.imsglobal.org/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  <a:hlinkClick r:id="rId3"/>
              </a:rPr>
              <a:t>imsglobal2012annualReport.pdf</a:t>
            </a:r>
            <a:r>
              <a:rPr lang="en-US" dirty="0" smtClean="0">
                <a:solidFill>
                  <a:srgbClr val="000000"/>
                </a:solidFill>
                <a:ea typeface="ＭＳ Ｐゴシック" charset="0"/>
                <a:cs typeface="Myriad Pro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8272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40080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9</a:t>
            </a:fld>
            <a:endParaRPr lang="en-US" sz="900" b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670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0000"/>
                </a:solidFill>
                <a:cs typeface="Myriad Pro"/>
                <a:hlinkClick r:id="rId3"/>
              </a:rPr>
              <a:t>A Healthy, Vibrant, Open Market</a:t>
            </a:r>
            <a:endParaRPr lang="en-US" b="1" i="1" dirty="0">
              <a:solidFill>
                <a:srgbClr val="00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20247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MS Global Intro THESIS workshop 05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IMS Global Intro THESIS workshop 0513.potx</Template>
  <TotalTime>409</TotalTime>
  <Words>1261</Words>
  <Application>Microsoft Macintosh PowerPoint</Application>
  <PresentationFormat>On-screen Show (4:3)</PresentationFormat>
  <Paragraphs>268</Paragraphs>
  <Slides>43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IMS Global Intro THESIS workshop 0513</vt:lpstr>
      <vt:lpstr> Encouraging the Proliferation of Learning Apps Based on Open Standards </vt:lpstr>
      <vt:lpstr>IMS Revolution Chalk Talk http://www.imsglobal.org/imsrevolution.html  </vt:lpstr>
      <vt:lpstr>An Open Foundation that Enables Seamless, Agile &amp; Data-Rich Innovation</vt:lpstr>
      <vt:lpstr>PowerPoint Presentation</vt:lpstr>
      <vt:lpstr>10x to 100x improvement in time &amp; cost of integration</vt:lpstr>
      <vt:lpstr>PowerPoint Presentation</vt:lpstr>
      <vt:lpstr>PowerPoint Presentation</vt:lpstr>
      <vt:lpstr>IMS Progress - Stats:</vt:lpstr>
      <vt:lpstr>A Healthy, Vibrant, Open Market</vt:lpstr>
      <vt:lpstr>“Moving from ‘Users’ to ‘Choosers’”  -- Patrick Laughran, CIO Framingham State University</vt:lpstr>
      <vt:lpstr>PowerPoint Presentation</vt:lpstr>
      <vt:lpstr>PowerPoint Presentation</vt:lpstr>
      <vt:lpstr>IMS Learning Analytics Initiative</vt:lpstr>
      <vt:lpstr>PowerPoint Presentation</vt:lpstr>
      <vt:lpstr>PowerPoint Presentation</vt:lpstr>
      <vt:lpstr>The Big Picture of the Present</vt:lpstr>
      <vt:lpstr>IMS Core Constituency</vt:lpstr>
      <vt:lpstr>Rising Publisher Influence</vt:lpstr>
      <vt:lpstr>Publishers and LTI</vt:lpstr>
      <vt:lpstr>Enhanced eBooks</vt:lpstr>
      <vt:lpstr>Where does this end up?</vt:lpstr>
      <vt:lpstr>PowerPoint Presentation</vt:lpstr>
      <vt:lpstr>Looking at Learning Tools Interoperability</vt:lpstr>
      <vt:lpstr>Overview</vt:lpstr>
      <vt:lpstr>IMS LTI 1.1 and 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from LTI 1.1</vt:lpstr>
      <vt:lpstr>Some LTI 1.1 Extensions</vt:lpstr>
      <vt:lpstr>Tool Provider Pain Points</vt:lpstr>
      <vt:lpstr>IMS LTI 2.0</vt:lpstr>
      <vt:lpstr>Demo (Time Permitting)</vt:lpstr>
      <vt:lpstr>LTI 2.0 Services</vt:lpstr>
      <vt:lpstr>LTI 2.x Service Patterns</vt:lpstr>
      <vt:lpstr>LTI 2.x Services Directions</vt:lpstr>
      <vt:lpstr>Symmetry Between LMS and Mobile</vt:lpstr>
      <vt:lpstr>Mobile Frameworks Challenge:  What are the best practices or standards extensions required to enable IMS connected apps to work seamlessly &amp; cross-platform?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</dc:creator>
  <cp:lastModifiedBy>Charles Severance</cp:lastModifiedBy>
  <cp:revision>58</cp:revision>
  <dcterms:created xsi:type="dcterms:W3CDTF">2012-04-26T17:28:37Z</dcterms:created>
  <dcterms:modified xsi:type="dcterms:W3CDTF">2013-09-10T15:03:18Z</dcterms:modified>
</cp:coreProperties>
</file>